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66"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2" Type="http://schemas.openxmlformats.org/officeDocument/2006/relationships/slide" Target="slides/slide14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09.xml"/><Relationship Id="rId2" Type="http://schemas.openxmlformats.org/officeDocument/2006/relationships/image" Target="../media/image293.png"/></Relationships>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a:extLst>
              <a:ext uri="{FF2B5EF4-FFF2-40B4-BE49-F238E27FC236}">
                <a16:creationId xmlns:a16="http://schemas.microsoft.com/office/drawing/2014/main" id="{27A9B9F9-6410-8FAE-ABCB-B455C0FD5586}"/>
              </a:ext>
            </a:extLst>
          </p:cNvPr>
          <p:cNvSpPr>
            <a:spLocks noGrp="1"/>
          </p:cNvSpPr>
          <p:nvPr>
            <p:ph type="ftr"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cs typeface="+mn-cs"/>
              </a:rPr>
              <a:t>Dmitri Denisov</a:t>
            </a:r>
            <a:endParaRPr kumimoji="0" lang="en-US" altLang="zh-CN" sz="1400" b="1" i="0" u="none" strike="noStrike" kern="1200" cap="none" spc="0" normalizeH="0" baseline="0" noProof="0">
              <a:ln>
                <a:noFill/>
              </a:ln>
              <a:solidFill>
                <a:srgbClr val="FA00FA"/>
              </a:solidFill>
              <a:effectLst/>
              <a:uLnTx/>
              <a:uFillTx/>
              <a:latin typeface="Comic Sans MS" panose="030F0702030302020204" pitchFamily="66" charset="0"/>
              <a:ea typeface="宋体" panose="02010600030101010101" pitchFamily="2" charset="-122"/>
              <a:cs typeface="+mn-cs"/>
            </a:endParaRPr>
          </a:p>
        </p:txBody>
      </p:sp>
      <p:sp>
        <p:nvSpPr>
          <p:cNvPr id="401410" name="Rectangle 2">
            <a:extLst>
              <a:ext uri="{FF2B5EF4-FFF2-40B4-BE49-F238E27FC236}">
                <a16:creationId xmlns:a16="http://schemas.microsoft.com/office/drawing/2014/main" id="{9B051FC3-A3D1-F18D-F2EE-5E26795ACD05}"/>
              </a:ext>
            </a:extLst>
          </p:cNvPr>
          <p:cNvSpPr>
            <a:spLocks noGrp="1" noChangeArrowheads="1"/>
          </p:cNvSpPr>
          <p:nvPr>
            <p:ph type="title"/>
          </p:nvPr>
        </p:nvSpPr>
        <p:spPr>
          <a:xfrm>
            <a:off x="1600200" y="114300"/>
            <a:ext cx="6748463" cy="479425"/>
          </a:xfrm>
        </p:spPr>
        <p:txBody>
          <a:bodyPr/>
          <a:lstStyle/>
          <a:p>
            <a:r>
              <a:rPr lang="en-US" altLang="zh-CN" sz="2000">
                <a:ea typeface="宋体" panose="02010600030101010101" pitchFamily="2" charset="-122"/>
              </a:rPr>
              <a:t>D0 Data Taking Summary: March 1 to March 7</a:t>
            </a:r>
          </a:p>
        </p:txBody>
      </p:sp>
      <p:sp>
        <p:nvSpPr>
          <p:cNvPr id="401411" name="Rectangle 3">
            <a:extLst>
              <a:ext uri="{FF2B5EF4-FFF2-40B4-BE49-F238E27FC236}">
                <a16:creationId xmlns:a16="http://schemas.microsoft.com/office/drawing/2014/main" id="{EF0D7702-8C70-9F89-5220-5B7B75BC4B44}"/>
              </a:ext>
            </a:extLst>
          </p:cNvPr>
          <p:cNvSpPr>
            <a:spLocks noGrp="1" noChangeArrowheads="1"/>
          </p:cNvSpPr>
          <p:nvPr>
            <p:ph type="body" idx="1"/>
          </p:nvPr>
        </p:nvSpPr>
        <p:spPr>
          <a:xfrm>
            <a:off x="228600" y="1295400"/>
            <a:ext cx="3733800" cy="4495800"/>
          </a:xfrm>
        </p:spPr>
        <p:txBody>
          <a:bodyPr/>
          <a:lstStyle/>
          <a:p>
            <a:r>
              <a:rPr lang="en-US" altLang="zh-CN" sz="1600">
                <a:ea typeface="宋体" panose="02010600030101010101" pitchFamily="2" charset="-122"/>
              </a:rPr>
              <a:t>Luminosity </a:t>
            </a:r>
          </a:p>
          <a:p>
            <a:pPr lvl="1"/>
            <a:r>
              <a:rPr lang="en-US" altLang="zh-CN" sz="1400">
                <a:ea typeface="宋体" panose="02010600030101010101" pitchFamily="2" charset="-122"/>
              </a:rPr>
              <a:t>Delivered 9.9pb-1</a:t>
            </a:r>
          </a:p>
          <a:p>
            <a:pPr lvl="1"/>
            <a:r>
              <a:rPr lang="en-US" altLang="zh-CN" sz="1400">
                <a:ea typeface="宋体" panose="02010600030101010101" pitchFamily="2" charset="-122"/>
              </a:rPr>
              <a:t>Recorded 7.6pb-1</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Data taking efficiency</a:t>
            </a:r>
          </a:p>
          <a:p>
            <a:pPr lvl="1"/>
            <a:r>
              <a:rPr lang="en-US" altLang="zh-CN" sz="1400">
                <a:ea typeface="宋体" panose="02010600030101010101" pitchFamily="2" charset="-122"/>
              </a:rPr>
              <a:t>77% weekly</a:t>
            </a:r>
          </a:p>
          <a:p>
            <a:pPr lvl="1"/>
            <a:endParaRPr lang="en-US" altLang="zh-CN" sz="1400">
              <a:ea typeface="宋体" panose="02010600030101010101" pitchFamily="2" charset="-122"/>
            </a:endParaRPr>
          </a:p>
          <a:p>
            <a:r>
              <a:rPr lang="en-US" altLang="zh-CN" sz="1600">
                <a:ea typeface="宋体" panose="02010600030101010101" pitchFamily="2" charset="-122"/>
              </a:rPr>
              <a:t>Backgrounds</a:t>
            </a:r>
          </a:p>
          <a:p>
            <a:pPr lvl="1"/>
            <a:r>
              <a:rPr lang="en-US" altLang="zh-CN" sz="1400">
                <a:ea typeface="宋体" panose="02010600030101010101" pitchFamily="2" charset="-122"/>
              </a:rPr>
              <a:t>P and pbar halo are within specs</a:t>
            </a:r>
          </a:p>
          <a:p>
            <a:pPr lvl="1">
              <a:buFont typeface="ZapfDingbats" pitchFamily="82" charset="2"/>
              <a:buNone/>
            </a:pPr>
            <a:endParaRPr lang="en-US" altLang="zh-CN" sz="1400">
              <a:ea typeface="宋体" panose="02010600030101010101" pitchFamily="2" charset="-122"/>
            </a:endParaRPr>
          </a:p>
          <a:p>
            <a:r>
              <a:rPr lang="en-US" altLang="zh-CN" sz="1600">
                <a:ea typeface="宋体" panose="02010600030101010101" pitchFamily="2" charset="-122"/>
              </a:rPr>
              <a:t>Beam position </a:t>
            </a:r>
          </a:p>
          <a:p>
            <a:pPr lvl="1"/>
            <a:r>
              <a:rPr lang="en-US" altLang="zh-CN" sz="1400">
                <a:ea typeface="宋体" panose="02010600030101010101" pitchFamily="2" charset="-122"/>
              </a:rPr>
              <a:t>Within specs</a:t>
            </a:r>
          </a:p>
          <a:p>
            <a:pPr lvl="2"/>
            <a:endParaRPr lang="en-US" altLang="zh-CN" sz="1200">
              <a:ea typeface="宋体" panose="02010600030101010101" pitchFamily="2" charset="-122"/>
            </a:endParaRPr>
          </a:p>
          <a:p>
            <a:r>
              <a:rPr lang="en-US" altLang="zh-CN" sz="1600">
                <a:ea typeface="宋体" panose="02010600030101010101" pitchFamily="2" charset="-122"/>
              </a:rPr>
              <a:t>Number of events collected</a:t>
            </a:r>
          </a:p>
          <a:p>
            <a:pPr lvl="1"/>
            <a:r>
              <a:rPr lang="en-US" altLang="zh-CN" sz="1400">
                <a:ea typeface="宋体" panose="02010600030101010101" pitchFamily="2" charset="-122"/>
              </a:rPr>
              <a:t>14mln</a:t>
            </a:r>
          </a:p>
          <a:p>
            <a:pPr lvl="1">
              <a:buFont typeface="ZapfDingbats" pitchFamily="82" charset="2"/>
              <a:buNone/>
            </a:pPr>
            <a:r>
              <a:rPr lang="en-US" altLang="zh-CN" sz="1400">
                <a:ea typeface="宋体" panose="02010600030101010101" pitchFamily="2" charset="-122"/>
              </a:rPr>
              <a:t> </a:t>
            </a:r>
          </a:p>
          <a:p>
            <a:pPr lvl="1"/>
            <a:endParaRPr lang="en-US" altLang="zh-CN" sz="1400">
              <a:ea typeface="宋体" panose="02010600030101010101" pitchFamily="2" charset="-122"/>
            </a:endParaRPr>
          </a:p>
          <a:p>
            <a:endParaRPr lang="en-US" altLang="zh-CN" sz="1600">
              <a:ea typeface="宋体" panose="02010600030101010101" pitchFamily="2" charset="-122"/>
            </a:endParaRPr>
          </a:p>
          <a:p>
            <a:endParaRPr lang="en-US" altLang="zh-CN" sz="1600">
              <a:ea typeface="宋体" panose="02010600030101010101" pitchFamily="2" charset="-122"/>
            </a:endParaRPr>
          </a:p>
        </p:txBody>
      </p:sp>
      <p:sp>
        <p:nvSpPr>
          <p:cNvPr id="401418" name="AutoShape 10">
            <a:extLst>
              <a:ext uri="{FF2B5EF4-FFF2-40B4-BE49-F238E27FC236}">
                <a16:creationId xmlns:a16="http://schemas.microsoft.com/office/drawing/2014/main" id="{054EFACC-36D3-1EB0-7268-E88ECBBCFEBA}"/>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0" name="AutoShape 12">
            <a:extLst>
              <a:ext uri="{FF2B5EF4-FFF2-40B4-BE49-F238E27FC236}">
                <a16:creationId xmlns:a16="http://schemas.microsoft.com/office/drawing/2014/main" id="{A66D37AE-503C-094A-AD5B-C17170B4AFDD}"/>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2" name="AutoShape 14">
            <a:extLst>
              <a:ext uri="{FF2B5EF4-FFF2-40B4-BE49-F238E27FC236}">
                <a16:creationId xmlns:a16="http://schemas.microsoft.com/office/drawing/2014/main" id="{558F5C92-78AE-BCCB-DE0D-45CBD3BCBA87}"/>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4" name="AutoShape 16">
            <a:extLst>
              <a:ext uri="{FF2B5EF4-FFF2-40B4-BE49-F238E27FC236}">
                <a16:creationId xmlns:a16="http://schemas.microsoft.com/office/drawing/2014/main" id="{25BCBD98-46BD-835E-D83A-F5DEEEE841C8}"/>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sp>
        <p:nvSpPr>
          <p:cNvPr id="401426" name="AutoShape 18">
            <a:extLst>
              <a:ext uri="{FF2B5EF4-FFF2-40B4-BE49-F238E27FC236}">
                <a16:creationId xmlns:a16="http://schemas.microsoft.com/office/drawing/2014/main" id="{4CB08E7E-3863-DB03-634D-09CBB398FF32}"/>
              </a:ext>
            </a:extLst>
          </p:cNvPr>
          <p:cNvSpPr>
            <a:spLocks noChangeAspect="1" noChangeArrowheads="1"/>
          </p:cNvSpPr>
          <p:nvPr/>
        </p:nvSpPr>
        <p:spPr bwMode="auto">
          <a:xfrm>
            <a:off x="4424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FA00FA"/>
              </a:solidFill>
              <a:effectLst/>
              <a:uLnTx/>
              <a:uFillTx/>
              <a:latin typeface="Comic Sans MS" panose="030F0702030302020204" pitchFamily="66" charset="0"/>
              <a:ea typeface="+mn-ea"/>
              <a:cs typeface="+mn-cs"/>
            </a:endParaRPr>
          </a:p>
        </p:txBody>
      </p:sp>
      <p:pic>
        <p:nvPicPr>
          <p:cNvPr id="401435" name="Picture 27">
            <a:extLst>
              <a:ext uri="{FF2B5EF4-FFF2-40B4-BE49-F238E27FC236}">
                <a16:creationId xmlns:a16="http://schemas.microsoft.com/office/drawing/2014/main" id="{9612D7C4-82B9-0520-464A-B6C55DCE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828800"/>
            <a:ext cx="5257800"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